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92" r:id="rId2"/>
    <p:sldId id="422" r:id="rId3"/>
    <p:sldId id="423" r:id="rId4"/>
    <p:sldId id="325" r:id="rId5"/>
    <p:sldId id="414" r:id="rId6"/>
    <p:sldId id="258" r:id="rId7"/>
    <p:sldId id="332" r:id="rId8"/>
    <p:sldId id="333" r:id="rId9"/>
    <p:sldId id="291" r:id="rId10"/>
    <p:sldId id="286" r:id="rId11"/>
    <p:sldId id="295" r:id="rId12"/>
    <p:sldId id="417" r:id="rId13"/>
    <p:sldId id="294" r:id="rId14"/>
    <p:sldId id="308" r:id="rId15"/>
    <p:sldId id="302" r:id="rId16"/>
    <p:sldId id="307" r:id="rId17"/>
    <p:sldId id="297" r:id="rId18"/>
    <p:sldId id="424" r:id="rId19"/>
    <p:sldId id="311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DAC13"/>
    <a:srgbClr val="67B3FA"/>
    <a:srgbClr val="ED077E"/>
    <a:srgbClr val="F3DB7D"/>
    <a:srgbClr val="660066"/>
    <a:srgbClr val="4ED1A1"/>
    <a:srgbClr val="FC611F"/>
    <a:srgbClr val="172F40"/>
    <a:srgbClr val="807F79"/>
    <a:srgbClr val="6CC0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35" autoAdjust="0"/>
    <p:restoredTop sz="96226" autoAdjust="0"/>
  </p:normalViewPr>
  <p:slideViewPr>
    <p:cSldViewPr>
      <p:cViewPr varScale="1">
        <p:scale>
          <a:sx n="72" d="100"/>
          <a:sy n="72" d="100"/>
        </p:scale>
        <p:origin x="888" y="5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58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jpeg>
</file>

<file path=ppt/media/image11.jpg>
</file>

<file path=ppt/media/image12.jpeg>
</file>

<file path=ppt/media/image13.jpe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0D49B4-D9C2-456E-8C06-A1E83D0C7B6A}" type="datetimeFigureOut">
              <a:rPr lang="zh-CN" altLang="en-US" smtClean="0"/>
              <a:t>2017/4/15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A2600E-CFFA-4159-A71B-00DBE6C33F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77941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7386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898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CBD30-92A3-41D3-B856-2D8D66AD7106}" type="datetime1">
              <a:rPr lang="zh-CN" altLang="en-US" smtClean="0"/>
              <a:t>2017/4/15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34C1-29DF-48A7-B438-B832F2B288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9279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E1FB8-671C-42D5-8780-4A37A3F9ABBB}" type="datetime1">
              <a:rPr lang="zh-CN" altLang="en-US" smtClean="0"/>
              <a:t>2017/4/15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16" name="组合 15"/>
          <p:cNvGrpSpPr/>
          <p:nvPr userDrawn="1"/>
        </p:nvGrpSpPr>
        <p:grpSpPr>
          <a:xfrm>
            <a:off x="11386622" y="285543"/>
            <a:ext cx="479425" cy="696909"/>
            <a:chOff x="8512534" y="214157"/>
            <a:chExt cx="359569" cy="522682"/>
          </a:xfrm>
        </p:grpSpPr>
        <p:sp>
          <p:nvSpPr>
            <p:cNvPr id="17" name="Oval 40"/>
            <p:cNvSpPr>
              <a:spLocks noChangeArrowheads="1"/>
            </p:cNvSpPr>
            <p:nvPr userDrawn="1"/>
          </p:nvSpPr>
          <p:spPr bwMode="auto">
            <a:xfrm>
              <a:off x="8543491" y="686833"/>
              <a:ext cx="297656" cy="5000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8" name="Freeform 41"/>
            <p:cNvSpPr>
              <a:spLocks/>
            </p:cNvSpPr>
            <p:nvPr userDrawn="1"/>
          </p:nvSpPr>
          <p:spPr bwMode="auto">
            <a:xfrm>
              <a:off x="8512534" y="214157"/>
              <a:ext cx="359569" cy="497681"/>
            </a:xfrm>
            <a:custGeom>
              <a:avLst/>
              <a:gdLst>
                <a:gd name="T0" fmla="*/ 128 w 128"/>
                <a:gd name="T1" fmla="*/ 68 h 177"/>
                <a:gd name="T2" fmla="*/ 128 w 128"/>
                <a:gd name="T3" fmla="*/ 64 h 177"/>
                <a:gd name="T4" fmla="*/ 64 w 128"/>
                <a:gd name="T5" fmla="*/ 0 h 177"/>
                <a:gd name="T6" fmla="*/ 0 w 128"/>
                <a:gd name="T7" fmla="*/ 64 h 177"/>
                <a:gd name="T8" fmla="*/ 0 w 128"/>
                <a:gd name="T9" fmla="*/ 70 h 177"/>
                <a:gd name="T10" fmla="*/ 0 w 128"/>
                <a:gd name="T11" fmla="*/ 71 h 177"/>
                <a:gd name="T12" fmla="*/ 64 w 128"/>
                <a:gd name="T13" fmla="*/ 177 h 177"/>
                <a:gd name="T14" fmla="*/ 125 w 128"/>
                <a:gd name="T15" fmla="*/ 83 h 177"/>
                <a:gd name="T16" fmla="*/ 128 w 128"/>
                <a:gd name="T17" fmla="*/ 6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177">
                  <a:moveTo>
                    <a:pt x="128" y="68"/>
                  </a:moveTo>
                  <a:cubicBezTo>
                    <a:pt x="128" y="65"/>
                    <a:pt x="128" y="64"/>
                    <a:pt x="128" y="64"/>
                  </a:cubicBezTo>
                  <a:cubicBezTo>
                    <a:pt x="128" y="28"/>
                    <a:pt x="99" y="0"/>
                    <a:pt x="64" y="0"/>
                  </a:cubicBezTo>
                  <a:cubicBezTo>
                    <a:pt x="29" y="0"/>
                    <a:pt x="0" y="28"/>
                    <a:pt x="0" y="64"/>
                  </a:cubicBezTo>
                  <a:cubicBezTo>
                    <a:pt x="0" y="66"/>
                    <a:pt x="0" y="68"/>
                    <a:pt x="0" y="70"/>
                  </a:cubicBezTo>
                  <a:cubicBezTo>
                    <a:pt x="0" y="70"/>
                    <a:pt x="0" y="70"/>
                    <a:pt x="0" y="71"/>
                  </a:cubicBezTo>
                  <a:cubicBezTo>
                    <a:pt x="5" y="122"/>
                    <a:pt x="64" y="177"/>
                    <a:pt x="64" y="177"/>
                  </a:cubicBezTo>
                  <a:cubicBezTo>
                    <a:pt x="105" y="138"/>
                    <a:pt x="120" y="103"/>
                    <a:pt x="125" y="83"/>
                  </a:cubicBezTo>
                  <a:cubicBezTo>
                    <a:pt x="127" y="78"/>
                    <a:pt x="127" y="73"/>
                    <a:pt x="128" y="68"/>
                  </a:cubicBezTo>
                  <a:close/>
                </a:path>
              </a:pathLst>
            </a:custGeom>
            <a:solidFill>
              <a:srgbClr val="1C2B38"/>
            </a:solidFill>
            <a:ln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9" name="Oval 42"/>
            <p:cNvSpPr>
              <a:spLocks noChangeArrowheads="1"/>
            </p:cNvSpPr>
            <p:nvPr userDrawn="1"/>
          </p:nvSpPr>
          <p:spPr bwMode="auto">
            <a:xfrm>
              <a:off x="8557317" y="265733"/>
              <a:ext cx="270000" cy="270000"/>
            </a:xfrm>
            <a:prstGeom prst="ellipse">
              <a:avLst/>
            </a:prstGeom>
            <a:solidFill>
              <a:schemeClr val="bg1">
                <a:alpha val="32157"/>
              </a:schemeClr>
            </a:solidFill>
            <a:ln w="57150"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198997" y="348894"/>
            <a:ext cx="2844800" cy="366183"/>
          </a:xfrm>
        </p:spPr>
        <p:txBody>
          <a:bodyPr/>
          <a:lstStyle>
            <a:lvl1pPr algn="ctr">
              <a:defRPr sz="2133">
                <a:solidFill>
                  <a:schemeClr val="bg1"/>
                </a:solidFill>
              </a:defRPr>
            </a:lvl1pPr>
          </a:lstStyle>
          <a:p>
            <a:fld id="{58D60263-A96F-46DE-8AEE-71093E484CCF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243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419-A016-494D-98D6-AC0758BAF85D}" type="datetime1">
              <a:rPr lang="zh-CN" altLang="en-US" smtClean="0"/>
              <a:t>2017/4/15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20" name="组合 19"/>
          <p:cNvGrpSpPr/>
          <p:nvPr userDrawn="1"/>
        </p:nvGrpSpPr>
        <p:grpSpPr>
          <a:xfrm>
            <a:off x="11386622" y="285543"/>
            <a:ext cx="479425" cy="696909"/>
            <a:chOff x="8512534" y="214157"/>
            <a:chExt cx="359569" cy="522682"/>
          </a:xfrm>
        </p:grpSpPr>
        <p:sp>
          <p:nvSpPr>
            <p:cNvPr id="21" name="Oval 40"/>
            <p:cNvSpPr>
              <a:spLocks noChangeArrowheads="1"/>
            </p:cNvSpPr>
            <p:nvPr userDrawn="1"/>
          </p:nvSpPr>
          <p:spPr bwMode="auto">
            <a:xfrm>
              <a:off x="8543491" y="686833"/>
              <a:ext cx="297656" cy="5000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2" name="Freeform 41"/>
            <p:cNvSpPr>
              <a:spLocks/>
            </p:cNvSpPr>
            <p:nvPr userDrawn="1"/>
          </p:nvSpPr>
          <p:spPr bwMode="auto">
            <a:xfrm>
              <a:off x="8512534" y="214157"/>
              <a:ext cx="359569" cy="497681"/>
            </a:xfrm>
            <a:custGeom>
              <a:avLst/>
              <a:gdLst>
                <a:gd name="T0" fmla="*/ 128 w 128"/>
                <a:gd name="T1" fmla="*/ 68 h 177"/>
                <a:gd name="T2" fmla="*/ 128 w 128"/>
                <a:gd name="T3" fmla="*/ 64 h 177"/>
                <a:gd name="T4" fmla="*/ 64 w 128"/>
                <a:gd name="T5" fmla="*/ 0 h 177"/>
                <a:gd name="T6" fmla="*/ 0 w 128"/>
                <a:gd name="T7" fmla="*/ 64 h 177"/>
                <a:gd name="T8" fmla="*/ 0 w 128"/>
                <a:gd name="T9" fmla="*/ 70 h 177"/>
                <a:gd name="T10" fmla="*/ 0 w 128"/>
                <a:gd name="T11" fmla="*/ 71 h 177"/>
                <a:gd name="T12" fmla="*/ 64 w 128"/>
                <a:gd name="T13" fmla="*/ 177 h 177"/>
                <a:gd name="T14" fmla="*/ 125 w 128"/>
                <a:gd name="T15" fmla="*/ 83 h 177"/>
                <a:gd name="T16" fmla="*/ 128 w 128"/>
                <a:gd name="T17" fmla="*/ 6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177">
                  <a:moveTo>
                    <a:pt x="128" y="68"/>
                  </a:moveTo>
                  <a:cubicBezTo>
                    <a:pt x="128" y="65"/>
                    <a:pt x="128" y="64"/>
                    <a:pt x="128" y="64"/>
                  </a:cubicBezTo>
                  <a:cubicBezTo>
                    <a:pt x="128" y="28"/>
                    <a:pt x="99" y="0"/>
                    <a:pt x="64" y="0"/>
                  </a:cubicBezTo>
                  <a:cubicBezTo>
                    <a:pt x="29" y="0"/>
                    <a:pt x="0" y="28"/>
                    <a:pt x="0" y="64"/>
                  </a:cubicBezTo>
                  <a:cubicBezTo>
                    <a:pt x="0" y="66"/>
                    <a:pt x="0" y="68"/>
                    <a:pt x="0" y="70"/>
                  </a:cubicBezTo>
                  <a:cubicBezTo>
                    <a:pt x="0" y="70"/>
                    <a:pt x="0" y="70"/>
                    <a:pt x="0" y="71"/>
                  </a:cubicBezTo>
                  <a:cubicBezTo>
                    <a:pt x="5" y="122"/>
                    <a:pt x="64" y="177"/>
                    <a:pt x="64" y="177"/>
                  </a:cubicBezTo>
                  <a:cubicBezTo>
                    <a:pt x="105" y="138"/>
                    <a:pt x="120" y="103"/>
                    <a:pt x="125" y="83"/>
                  </a:cubicBezTo>
                  <a:cubicBezTo>
                    <a:pt x="127" y="78"/>
                    <a:pt x="127" y="73"/>
                    <a:pt x="128" y="68"/>
                  </a:cubicBezTo>
                  <a:close/>
                </a:path>
              </a:pathLst>
            </a:custGeom>
            <a:solidFill>
              <a:srgbClr val="FFC543"/>
            </a:solidFill>
            <a:ln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3" name="Oval 42"/>
            <p:cNvSpPr>
              <a:spLocks noChangeArrowheads="1"/>
            </p:cNvSpPr>
            <p:nvPr userDrawn="1"/>
          </p:nvSpPr>
          <p:spPr bwMode="auto">
            <a:xfrm>
              <a:off x="8557317" y="265733"/>
              <a:ext cx="270000" cy="270000"/>
            </a:xfrm>
            <a:prstGeom prst="ellipse">
              <a:avLst/>
            </a:prstGeom>
            <a:solidFill>
              <a:schemeClr val="bg1">
                <a:alpha val="69000"/>
              </a:schemeClr>
            </a:solidFill>
            <a:ln w="57150"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2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198997" y="348894"/>
            <a:ext cx="2844800" cy="366183"/>
          </a:xfrm>
        </p:spPr>
        <p:txBody>
          <a:bodyPr/>
          <a:lstStyle>
            <a:lvl1pPr algn="ctr">
              <a:defRPr sz="2133">
                <a:solidFill>
                  <a:srgbClr val="152C34"/>
                </a:solidFill>
              </a:defRPr>
            </a:lvl1pPr>
          </a:lstStyle>
          <a:p>
            <a:fld id="{9C689EE7-C798-4E5C-9338-2BD7BFF69A9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0271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2017/4/15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2017/4/15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2017/4/15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2017/4/15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4" r:id="rId14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pbs.twimg.com/media/B2G9groIQAA0MZ0.png:lar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27384"/>
            <a:ext cx="12192000" cy="5157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1031"/>
          <p:cNvSpPr txBox="1"/>
          <p:nvPr/>
        </p:nvSpPr>
        <p:spPr>
          <a:xfrm>
            <a:off x="3554275" y="5301208"/>
            <a:ext cx="5083443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333" b="1" dirty="0">
                <a:solidFill>
                  <a:srgbClr val="1C2B38"/>
                </a:solidFill>
                <a:ea typeface="微软雅黑" panose="020B0503020204020204" pitchFamily="34" charset="-122"/>
              </a:rPr>
              <a:t>GitHub </a:t>
            </a:r>
            <a:r>
              <a:rPr lang="zh-CN" altLang="en-US" sz="5333" b="1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开源之旅</a:t>
            </a:r>
          </a:p>
        </p:txBody>
      </p:sp>
      <p:sp>
        <p:nvSpPr>
          <p:cNvPr id="4" name="矩形 3"/>
          <p:cNvSpPr/>
          <p:nvPr/>
        </p:nvSpPr>
        <p:spPr>
          <a:xfrm>
            <a:off x="3260352" y="6279703"/>
            <a:ext cx="56874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第六季 </a:t>
            </a:r>
            <a:r>
              <a:rPr lang="en-US" altLang="zh-CN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how-to-markdown</a:t>
            </a:r>
            <a:endParaRPr lang="zh-CN" altLang="en-US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59511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10</a:t>
            </a:fld>
            <a:endParaRPr lang="zh-CN" altLang="en-US" dirty="0"/>
          </a:p>
        </p:txBody>
      </p:sp>
      <p:sp>
        <p:nvSpPr>
          <p:cNvPr id="184" name="矩形 183"/>
          <p:cNvSpPr/>
          <p:nvPr/>
        </p:nvSpPr>
        <p:spPr>
          <a:xfrm>
            <a:off x="717854" y="2764790"/>
            <a:ext cx="5882202" cy="2061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要求：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用思维导图整理自己平时使用的开源软件；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找到自己所用开源软件托管的仓库地址；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对自己所用开源软件进行分类；</a:t>
            </a:r>
          </a:p>
        </p:txBody>
      </p:sp>
      <p:sp>
        <p:nvSpPr>
          <p:cNvPr id="185" name="TextBox 6"/>
          <p:cNvSpPr txBox="1"/>
          <p:nvPr/>
        </p:nvSpPr>
        <p:spPr>
          <a:xfrm>
            <a:off x="1514164" y="164230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开源项目简介</a:t>
            </a: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作业任务</a:t>
            </a:r>
          </a:p>
        </p:txBody>
      </p:sp>
      <p:pic>
        <p:nvPicPr>
          <p:cNvPr id="45" name="图片 44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75" t="12201" r="25719" b="13251"/>
          <a:stretch/>
        </p:blipFill>
        <p:spPr>
          <a:xfrm>
            <a:off x="6960096" y="1747838"/>
            <a:ext cx="4320480" cy="420211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30375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enterprise.github.com/assets/aws/aws-animation-teaser-large-5ac827d7617d87a2c90d5094773516f2b882ab8abe654bbc30f4ba816bfba51c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749" b="-1"/>
          <a:stretch/>
        </p:blipFill>
        <p:spPr bwMode="auto">
          <a:xfrm>
            <a:off x="0" y="0"/>
            <a:ext cx="12192000" cy="515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4302076" y="5575456"/>
            <a:ext cx="3587841" cy="74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HTM </a:t>
            </a:r>
            <a:r>
              <a:rPr lang="zh-CN" altLang="en-US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项目介绍</a:t>
            </a:r>
          </a:p>
        </p:txBody>
      </p:sp>
    </p:spTree>
    <p:extLst>
      <p:ext uri="{BB962C8B-B14F-4D97-AF65-F5344CB8AC3E}">
        <p14:creationId xmlns:p14="http://schemas.microsoft.com/office/powerpoint/2010/main" val="68916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12</a:t>
            </a:fld>
            <a:endParaRPr lang="zh-CN" altLang="en-US" dirty="0"/>
          </a:p>
        </p:txBody>
      </p:sp>
      <p:sp>
        <p:nvSpPr>
          <p:cNvPr id="184" name="矩形 183"/>
          <p:cNvSpPr/>
          <p:nvPr/>
        </p:nvSpPr>
        <p:spPr>
          <a:xfrm>
            <a:off x="717854" y="2175217"/>
            <a:ext cx="4231281" cy="2061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要求：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熟悉 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how-to-markdown </a:t>
            </a:r>
            <a:r>
              <a:rPr lang="zh-CN" altLang="en-US" sz="2133">
                <a:solidFill>
                  <a:srgbClr val="1C2B38"/>
                </a:solidFill>
                <a:ea typeface="微软雅黑" panose="020B0503020204020204" pitchFamily="34" charset="-122"/>
              </a:rPr>
              <a:t>功能；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将 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how-to-markdown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通关；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分析 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HTM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项目；</a:t>
            </a:r>
          </a:p>
        </p:txBody>
      </p:sp>
      <p:sp>
        <p:nvSpPr>
          <p:cNvPr id="185" name="TextBox 6"/>
          <p:cNvSpPr txBox="1"/>
          <p:nvPr/>
        </p:nvSpPr>
        <p:spPr>
          <a:xfrm>
            <a:off x="1466877" y="1260049"/>
            <a:ext cx="27414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HTM </a:t>
            </a:r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作业任务</a:t>
            </a:r>
          </a:p>
        </p:txBody>
      </p:sp>
      <p:pic>
        <p:nvPicPr>
          <p:cNvPr id="48" name="Picture 2" descr="https://enterprise.github.com/assets/aws/aws-animation-teaser-large-5ac827d7617d87a2c90d5094773516f2b882ab8abe654bbc30f4ba816bfba51c.jpg"/>
          <p:cNvPicPr>
            <a:picLocks noChangeAspect="1" noChangeArrowheads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"/>
          <a:stretch/>
        </p:blipFill>
        <p:spPr bwMode="auto">
          <a:xfrm>
            <a:off x="5951984" y="1985169"/>
            <a:ext cx="5518484" cy="309634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1284711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enterprise.github.com/assets/aws/jetpack-octocat-clouds-ab3c258e0b58dc8354ebb57139827a23dcf3849d14ee8c6795a67a7bcfde9fb4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2" b="18101"/>
          <a:stretch/>
        </p:blipFill>
        <p:spPr bwMode="auto">
          <a:xfrm>
            <a:off x="0" y="-27384"/>
            <a:ext cx="12192000" cy="5159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4910417" y="5575456"/>
            <a:ext cx="2371163" cy="74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提出问题</a:t>
            </a:r>
          </a:p>
        </p:txBody>
      </p:sp>
    </p:spTree>
    <p:extLst>
      <p:ext uri="{BB962C8B-B14F-4D97-AF65-F5344CB8AC3E}">
        <p14:creationId xmlns:p14="http://schemas.microsoft.com/office/powerpoint/2010/main" val="3057362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14</a:t>
            </a:fld>
            <a:endParaRPr lang="zh-CN" altLang="en-US" dirty="0"/>
          </a:p>
        </p:txBody>
      </p:sp>
      <p:sp>
        <p:nvSpPr>
          <p:cNvPr id="184" name="矩形 183"/>
          <p:cNvSpPr/>
          <p:nvPr/>
        </p:nvSpPr>
        <p:spPr>
          <a:xfrm>
            <a:off x="717854" y="2276872"/>
            <a:ext cx="4231281" cy="35389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要求：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查看 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how-to-markdown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仓库；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HTM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代码结构和所用技术；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HTM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版本提交的历史记录；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HTM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项目参与者的信息；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HTM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项目作者信息；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HTM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项目的活跃度；</a:t>
            </a:r>
          </a:p>
        </p:txBody>
      </p:sp>
      <p:sp>
        <p:nvSpPr>
          <p:cNvPr id="185" name="TextBox 6"/>
          <p:cNvSpPr txBox="1"/>
          <p:nvPr/>
        </p:nvSpPr>
        <p:spPr>
          <a:xfrm>
            <a:off x="1924528" y="1371503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提出问题</a:t>
            </a: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作业任务</a:t>
            </a:r>
          </a:p>
        </p:txBody>
      </p:sp>
      <p:pic>
        <p:nvPicPr>
          <p:cNvPr id="45" name="Picture 2" descr="https://enterprise.github.com/assets/aws/jetpack-octocat-clouds-ab3c258e0b58dc8354ebb57139827a23dcf3849d14ee8c6795a67a7bcfde9fb4.jpg"/>
          <p:cNvPicPr>
            <a:picLocks noChangeAspect="1" noChangeArrowheads="1"/>
          </p:cNvPicPr>
          <p:nvPr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2" r="55316" b="18101"/>
          <a:stretch/>
        </p:blipFill>
        <p:spPr bwMode="auto">
          <a:xfrm>
            <a:off x="6173469" y="1719824"/>
            <a:ext cx="4459035" cy="422318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4056706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90" b="16842"/>
          <a:stretch/>
        </p:blipFill>
        <p:spPr>
          <a:xfrm>
            <a:off x="0" y="-27385"/>
            <a:ext cx="12192000" cy="514870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910416" y="5575456"/>
            <a:ext cx="2371163" cy="74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基础技术</a:t>
            </a:r>
          </a:p>
        </p:txBody>
      </p:sp>
    </p:spTree>
    <p:extLst>
      <p:ext uri="{BB962C8B-B14F-4D97-AF65-F5344CB8AC3E}">
        <p14:creationId xmlns:p14="http://schemas.microsoft.com/office/powerpoint/2010/main" val="3911526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16</a:t>
            </a:fld>
            <a:endParaRPr lang="zh-CN" altLang="en-US" dirty="0"/>
          </a:p>
        </p:txBody>
      </p:sp>
      <p:sp>
        <p:nvSpPr>
          <p:cNvPr id="184" name="矩形 183"/>
          <p:cNvSpPr/>
          <p:nvPr/>
        </p:nvSpPr>
        <p:spPr>
          <a:xfrm>
            <a:off x="717854" y="2764790"/>
            <a:ext cx="5090114" cy="2554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要求：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上网了解 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JavaScript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上网了解 </a:t>
            </a:r>
            <a:r>
              <a:rPr lang="en-US" altLang="zh-CN" sz="2133" dirty="0" err="1">
                <a:solidFill>
                  <a:srgbClr val="1C2B38"/>
                </a:solidFill>
                <a:ea typeface="微软雅黑" panose="020B0503020204020204" pitchFamily="34" charset="-122"/>
              </a:rPr>
              <a:t>NodeJS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上网了解 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Travis CI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了解 </a:t>
            </a:r>
            <a:r>
              <a:rPr lang="en-US" altLang="zh-CN" sz="2133" dirty="0" err="1">
                <a:solidFill>
                  <a:srgbClr val="1C2B38"/>
                </a:solidFill>
                <a:ea typeface="微软雅黑" panose="020B0503020204020204" pitchFamily="34" charset="-122"/>
              </a:rPr>
              <a:t>WorkShopper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类应用；</a:t>
            </a:r>
          </a:p>
        </p:txBody>
      </p:sp>
      <p:sp>
        <p:nvSpPr>
          <p:cNvPr id="185" name="TextBox 6"/>
          <p:cNvSpPr txBox="1"/>
          <p:nvPr/>
        </p:nvSpPr>
        <p:spPr>
          <a:xfrm>
            <a:off x="1924533" y="1642309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基础技术</a:t>
            </a: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作业任务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l="32283" t="12215" r="32283" b="6618"/>
          <a:stretch/>
        </p:blipFill>
        <p:spPr>
          <a:xfrm>
            <a:off x="6456040" y="1834612"/>
            <a:ext cx="4104456" cy="396764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106049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://orig08.deviantart.net/9e94/f/2013/303/d/e/github___arc___wallpaper_by_cracksoldier-d6se2bp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49" b="13784"/>
          <a:stretch/>
        </p:blipFill>
        <p:spPr bwMode="auto">
          <a:xfrm>
            <a:off x="-4370" y="-4327"/>
            <a:ext cx="12196370" cy="5136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4910417" y="5575456"/>
            <a:ext cx="2371163" cy="74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解决问题</a:t>
            </a:r>
          </a:p>
        </p:txBody>
      </p:sp>
    </p:spTree>
    <p:extLst>
      <p:ext uri="{BB962C8B-B14F-4D97-AF65-F5344CB8AC3E}">
        <p14:creationId xmlns:p14="http://schemas.microsoft.com/office/powerpoint/2010/main" val="3057281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18</a:t>
            </a:fld>
            <a:endParaRPr lang="zh-CN" altLang="en-US" dirty="0"/>
          </a:p>
        </p:txBody>
      </p:sp>
      <p:sp>
        <p:nvSpPr>
          <p:cNvPr id="46" name="AutoShape 275"/>
          <p:cNvSpPr>
            <a:spLocks noChangeAspect="1" noChangeArrowheads="1" noTextEdit="1"/>
          </p:cNvSpPr>
          <p:nvPr/>
        </p:nvSpPr>
        <p:spPr bwMode="auto">
          <a:xfrm>
            <a:off x="5641591" y="1712136"/>
            <a:ext cx="5746396" cy="4447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184" name="矩形 183"/>
          <p:cNvSpPr/>
          <p:nvPr/>
        </p:nvSpPr>
        <p:spPr>
          <a:xfrm>
            <a:off x="717854" y="2764790"/>
            <a:ext cx="4231281" cy="30466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要求：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在 </a:t>
            </a:r>
            <a:r>
              <a:rPr lang="en-US" altLang="zh-CN" sz="2133" dirty="0" err="1">
                <a:solidFill>
                  <a:srgbClr val="1C2B38"/>
                </a:solidFill>
                <a:ea typeface="微软雅黑" panose="020B0503020204020204" pitchFamily="34" charset="-122"/>
              </a:rPr>
              <a:t>workshopper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项目中找到未汉化项目；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自己感兴趣的项目；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完成该项目的安装和通关任务；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>
                <a:solidFill>
                  <a:srgbClr val="1C2B38"/>
                </a:solidFill>
                <a:ea typeface="微软雅黑" panose="020B0503020204020204" pitchFamily="34" charset="-122"/>
              </a:rPr>
              <a:t>对该项目进行本地化；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  <p:sp>
        <p:nvSpPr>
          <p:cNvPr id="185" name="TextBox 6"/>
          <p:cNvSpPr txBox="1"/>
          <p:nvPr/>
        </p:nvSpPr>
        <p:spPr>
          <a:xfrm>
            <a:off x="1924530" y="1642309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解决问题</a:t>
            </a: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作业任务</a:t>
            </a:r>
          </a:p>
        </p:txBody>
      </p:sp>
      <p:pic>
        <p:nvPicPr>
          <p:cNvPr id="10" name="Picture 2" descr="http://orig08.deviantart.net/9e94/f/2013/303/d/e/github___arc___wallpaper_by_cracksoldier-d6se2bp.png"/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05" t="23268" r="32328" b="21014"/>
          <a:stretch/>
        </p:blipFill>
        <p:spPr bwMode="auto">
          <a:xfrm>
            <a:off x="6103055" y="1642309"/>
            <a:ext cx="4313425" cy="424847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3225231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pbs.twimg.com/media/B2G9groIQAA0MZ0.png:lar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27384"/>
            <a:ext cx="12192000" cy="5157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1031"/>
          <p:cNvSpPr txBox="1"/>
          <p:nvPr/>
        </p:nvSpPr>
        <p:spPr>
          <a:xfrm>
            <a:off x="3554275" y="5301208"/>
            <a:ext cx="5083443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333" b="1" dirty="0">
                <a:solidFill>
                  <a:srgbClr val="1C2B38"/>
                </a:solidFill>
                <a:ea typeface="微软雅黑" panose="020B0503020204020204" pitchFamily="34" charset="-122"/>
              </a:rPr>
              <a:t>GitHub </a:t>
            </a:r>
            <a:r>
              <a:rPr lang="zh-CN" altLang="en-US" sz="5333" b="1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开源之旅</a:t>
            </a:r>
          </a:p>
        </p:txBody>
      </p:sp>
      <p:sp>
        <p:nvSpPr>
          <p:cNvPr id="4" name="矩形 3"/>
          <p:cNvSpPr/>
          <p:nvPr/>
        </p:nvSpPr>
        <p:spPr>
          <a:xfrm>
            <a:off x="3260352" y="6279703"/>
            <a:ext cx="56874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第七季 </a:t>
            </a:r>
            <a:r>
              <a:rPr lang="en-US" altLang="zh-CN" sz="2400" dirty="0" err="1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GitBook</a:t>
            </a:r>
            <a:endParaRPr lang="zh-CN" altLang="en-US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5142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462720" y="967653"/>
            <a:ext cx="701808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GitHub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开源之旅第一季：启程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课时，</a:t>
            </a: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小时 </a:t>
            </a: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28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Picture 4" descr="https://s1.51cto.com/images/201610/b169a87241609eb4ef13441faab4fb4455c7ac_bi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085" y="829431"/>
            <a:ext cx="3079137" cy="2307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633" y="829431"/>
            <a:ext cx="3097543" cy="230777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文本框 9"/>
          <p:cNvSpPr txBox="1"/>
          <p:nvPr/>
        </p:nvSpPr>
        <p:spPr>
          <a:xfrm>
            <a:off x="4457268" y="3780400"/>
            <a:ext cx="701808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GitHub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开源之旅第二季：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MarkDown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课时，</a:t>
            </a: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小时 </a:t>
            </a: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57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Picture 4" descr="https://s1.51cto.com/images/201610/b169a87241609eb4ef13441faab4fb4455c7ac_bi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633" y="3642178"/>
            <a:ext cx="3079137" cy="2307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152" y="3642178"/>
            <a:ext cx="3097618" cy="231288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76832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462720" y="967653"/>
            <a:ext cx="701808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GitHub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开源之旅第三季：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进阶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课时，</a:t>
            </a: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小时 </a:t>
            </a: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27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633" y="829431"/>
            <a:ext cx="3079138" cy="232029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文本框 3"/>
          <p:cNvSpPr txBox="1"/>
          <p:nvPr/>
        </p:nvSpPr>
        <p:spPr>
          <a:xfrm>
            <a:off x="4457268" y="3780400"/>
            <a:ext cx="701808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GitHub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开源之旅第四季：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团队协作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课时，</a:t>
            </a: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小时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Picture 4" descr="https://s1.51cto.com/images/201610/b169a87241609eb4ef13441faab4fb4455c7ac_bi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633" y="3642178"/>
            <a:ext cx="3079137" cy="2307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152" y="3642178"/>
            <a:ext cx="3097618" cy="231288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26" name="Picture 2" descr="https://s1.51cto.com/images/201702/95a827d669635d77bde0665c0eb1328e028239_big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152" y="3622880"/>
            <a:ext cx="3097618" cy="232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4925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60263-A96F-46DE-8AEE-71093E484CCF}" type="slidenum">
              <a:rPr lang="zh-CN" altLang="en-US" smtClean="0"/>
              <a:t>4</a:t>
            </a:fld>
            <a:endParaRPr lang="zh-CN" altLang="en-US" dirty="0"/>
          </a:p>
        </p:txBody>
      </p:sp>
      <p:sp>
        <p:nvSpPr>
          <p:cNvPr id="20" name="Freeform 20"/>
          <p:cNvSpPr>
            <a:spLocks noEditPoints="1"/>
          </p:cNvSpPr>
          <p:nvPr/>
        </p:nvSpPr>
        <p:spPr bwMode="auto">
          <a:xfrm>
            <a:off x="316562" y="5222238"/>
            <a:ext cx="10914036" cy="75645"/>
          </a:xfrm>
          <a:custGeom>
            <a:avLst/>
            <a:gdLst>
              <a:gd name="T0" fmla="*/ 0 w 1404"/>
              <a:gd name="T1" fmla="*/ 9 h 9"/>
              <a:gd name="T2" fmla="*/ 0 w 1404"/>
              <a:gd name="T3" fmla="*/ 9 h 9"/>
              <a:gd name="T4" fmla="*/ 0 w 1404"/>
              <a:gd name="T5" fmla="*/ 9 h 9"/>
              <a:gd name="T6" fmla="*/ 0 w 1404"/>
              <a:gd name="T7" fmla="*/ 9 h 9"/>
              <a:gd name="T8" fmla="*/ 1404 w 1404"/>
              <a:gd name="T9" fmla="*/ 0 h 9"/>
              <a:gd name="T10" fmla="*/ 1232 w 1404"/>
              <a:gd name="T11" fmla="*/ 0 h 9"/>
              <a:gd name="T12" fmla="*/ 1056 w 1404"/>
              <a:gd name="T13" fmla="*/ 0 h 9"/>
              <a:gd name="T14" fmla="*/ 880 w 1404"/>
              <a:gd name="T15" fmla="*/ 0 h 9"/>
              <a:gd name="T16" fmla="*/ 704 w 1404"/>
              <a:gd name="T17" fmla="*/ 0 h 9"/>
              <a:gd name="T18" fmla="*/ 528 w 1404"/>
              <a:gd name="T19" fmla="*/ 0 h 9"/>
              <a:gd name="T20" fmla="*/ 352 w 1404"/>
              <a:gd name="T21" fmla="*/ 0 h 9"/>
              <a:gd name="T22" fmla="*/ 176 w 1404"/>
              <a:gd name="T23" fmla="*/ 0 h 9"/>
              <a:gd name="T24" fmla="*/ 4 w 1404"/>
              <a:gd name="T25" fmla="*/ 0 h 9"/>
              <a:gd name="T26" fmla="*/ 3 w 1404"/>
              <a:gd name="T27" fmla="*/ 1 h 9"/>
              <a:gd name="T28" fmla="*/ 4 w 1404"/>
              <a:gd name="T29" fmla="*/ 0 h 9"/>
              <a:gd name="T30" fmla="*/ 176 w 1404"/>
              <a:gd name="T31" fmla="*/ 0 h 9"/>
              <a:gd name="T32" fmla="*/ 176 w 1404"/>
              <a:gd name="T33" fmla="*/ 9 h 9"/>
              <a:gd name="T34" fmla="*/ 176 w 1404"/>
              <a:gd name="T35" fmla="*/ 0 h 9"/>
              <a:gd name="T36" fmla="*/ 352 w 1404"/>
              <a:gd name="T37" fmla="*/ 0 h 9"/>
              <a:gd name="T38" fmla="*/ 352 w 1404"/>
              <a:gd name="T39" fmla="*/ 9 h 9"/>
              <a:gd name="T40" fmla="*/ 352 w 1404"/>
              <a:gd name="T41" fmla="*/ 0 h 9"/>
              <a:gd name="T42" fmla="*/ 528 w 1404"/>
              <a:gd name="T43" fmla="*/ 0 h 9"/>
              <a:gd name="T44" fmla="*/ 528 w 1404"/>
              <a:gd name="T45" fmla="*/ 9 h 9"/>
              <a:gd name="T46" fmla="*/ 528 w 1404"/>
              <a:gd name="T47" fmla="*/ 0 h 9"/>
              <a:gd name="T48" fmla="*/ 704 w 1404"/>
              <a:gd name="T49" fmla="*/ 0 h 9"/>
              <a:gd name="T50" fmla="*/ 704 w 1404"/>
              <a:gd name="T51" fmla="*/ 9 h 9"/>
              <a:gd name="T52" fmla="*/ 704 w 1404"/>
              <a:gd name="T53" fmla="*/ 0 h 9"/>
              <a:gd name="T54" fmla="*/ 880 w 1404"/>
              <a:gd name="T55" fmla="*/ 0 h 9"/>
              <a:gd name="T56" fmla="*/ 1056 w 1404"/>
              <a:gd name="T57" fmla="*/ 0 h 9"/>
              <a:gd name="T58" fmla="*/ 1232 w 1404"/>
              <a:gd name="T59" fmla="*/ 0 h 9"/>
              <a:gd name="T60" fmla="*/ 1404 w 1404"/>
              <a:gd name="T61" fmla="*/ 0 h 9"/>
              <a:gd name="T62" fmla="*/ 1404 w 1404"/>
              <a:gd name="T63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404" h="9">
                <a:moveTo>
                  <a:pt x="0" y="9"/>
                </a:moveTo>
                <a:cubicBezTo>
                  <a:pt x="0" y="9"/>
                  <a:pt x="0" y="9"/>
                  <a:pt x="0" y="9"/>
                </a:cubicBezTo>
                <a:cubicBezTo>
                  <a:pt x="0" y="9"/>
                  <a:pt x="0" y="9"/>
                  <a:pt x="0" y="9"/>
                </a:cubicBezTo>
                <a:cubicBezTo>
                  <a:pt x="0" y="9"/>
                  <a:pt x="0" y="9"/>
                  <a:pt x="0" y="9"/>
                </a:cubicBezTo>
                <a:moveTo>
                  <a:pt x="1404" y="0"/>
                </a:moveTo>
                <a:cubicBezTo>
                  <a:pt x="1232" y="0"/>
                  <a:pt x="1232" y="0"/>
                  <a:pt x="1232" y="0"/>
                </a:cubicBezTo>
                <a:cubicBezTo>
                  <a:pt x="1056" y="0"/>
                  <a:pt x="1056" y="0"/>
                  <a:pt x="1056" y="0"/>
                </a:cubicBezTo>
                <a:cubicBezTo>
                  <a:pt x="880" y="0"/>
                  <a:pt x="880" y="0"/>
                  <a:pt x="880" y="0"/>
                </a:cubicBezTo>
                <a:cubicBezTo>
                  <a:pt x="704" y="0"/>
                  <a:pt x="704" y="0"/>
                  <a:pt x="704" y="0"/>
                </a:cubicBezTo>
                <a:cubicBezTo>
                  <a:pt x="528" y="0"/>
                  <a:pt x="528" y="0"/>
                  <a:pt x="528" y="0"/>
                </a:cubicBezTo>
                <a:cubicBezTo>
                  <a:pt x="352" y="0"/>
                  <a:pt x="352" y="0"/>
                  <a:pt x="352" y="0"/>
                </a:cubicBezTo>
                <a:cubicBezTo>
                  <a:pt x="176" y="0"/>
                  <a:pt x="176" y="0"/>
                  <a:pt x="176" y="0"/>
                </a:cubicBezTo>
                <a:cubicBezTo>
                  <a:pt x="4" y="0"/>
                  <a:pt x="4" y="0"/>
                  <a:pt x="4" y="0"/>
                </a:cubicBezTo>
                <a:cubicBezTo>
                  <a:pt x="3" y="0"/>
                  <a:pt x="3" y="1"/>
                  <a:pt x="3" y="1"/>
                </a:cubicBezTo>
                <a:cubicBezTo>
                  <a:pt x="3" y="1"/>
                  <a:pt x="3" y="0"/>
                  <a:pt x="4" y="0"/>
                </a:cubicBezTo>
                <a:cubicBezTo>
                  <a:pt x="176" y="0"/>
                  <a:pt x="176" y="0"/>
                  <a:pt x="176" y="0"/>
                </a:cubicBezTo>
                <a:cubicBezTo>
                  <a:pt x="176" y="9"/>
                  <a:pt x="176" y="9"/>
                  <a:pt x="176" y="9"/>
                </a:cubicBezTo>
                <a:cubicBezTo>
                  <a:pt x="176" y="0"/>
                  <a:pt x="176" y="0"/>
                  <a:pt x="176" y="0"/>
                </a:cubicBezTo>
                <a:cubicBezTo>
                  <a:pt x="352" y="0"/>
                  <a:pt x="352" y="0"/>
                  <a:pt x="352" y="0"/>
                </a:cubicBezTo>
                <a:cubicBezTo>
                  <a:pt x="352" y="9"/>
                  <a:pt x="352" y="9"/>
                  <a:pt x="352" y="9"/>
                </a:cubicBezTo>
                <a:cubicBezTo>
                  <a:pt x="352" y="0"/>
                  <a:pt x="352" y="0"/>
                  <a:pt x="352" y="0"/>
                </a:cubicBezTo>
                <a:cubicBezTo>
                  <a:pt x="528" y="0"/>
                  <a:pt x="528" y="0"/>
                  <a:pt x="528" y="0"/>
                </a:cubicBezTo>
                <a:cubicBezTo>
                  <a:pt x="528" y="9"/>
                  <a:pt x="528" y="9"/>
                  <a:pt x="528" y="9"/>
                </a:cubicBezTo>
                <a:cubicBezTo>
                  <a:pt x="528" y="0"/>
                  <a:pt x="528" y="0"/>
                  <a:pt x="528" y="0"/>
                </a:cubicBezTo>
                <a:cubicBezTo>
                  <a:pt x="704" y="0"/>
                  <a:pt x="704" y="0"/>
                  <a:pt x="704" y="0"/>
                </a:cubicBezTo>
                <a:cubicBezTo>
                  <a:pt x="704" y="9"/>
                  <a:pt x="704" y="9"/>
                  <a:pt x="704" y="9"/>
                </a:cubicBezTo>
                <a:cubicBezTo>
                  <a:pt x="704" y="0"/>
                  <a:pt x="704" y="0"/>
                  <a:pt x="704" y="0"/>
                </a:cubicBezTo>
                <a:cubicBezTo>
                  <a:pt x="880" y="0"/>
                  <a:pt x="880" y="0"/>
                  <a:pt x="880" y="0"/>
                </a:cubicBezTo>
                <a:cubicBezTo>
                  <a:pt x="1056" y="0"/>
                  <a:pt x="1056" y="0"/>
                  <a:pt x="1056" y="0"/>
                </a:cubicBezTo>
                <a:cubicBezTo>
                  <a:pt x="1232" y="0"/>
                  <a:pt x="1232" y="0"/>
                  <a:pt x="1232" y="0"/>
                </a:cubicBezTo>
                <a:cubicBezTo>
                  <a:pt x="1404" y="0"/>
                  <a:pt x="1404" y="0"/>
                  <a:pt x="1404" y="0"/>
                </a:cubicBezTo>
                <a:cubicBezTo>
                  <a:pt x="1404" y="0"/>
                  <a:pt x="1404" y="0"/>
                  <a:pt x="1404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4594633" y="5373216"/>
            <a:ext cx="30027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1C2B38"/>
                </a:solidFill>
                <a:ea typeface="微软雅黑" panose="020B0503020204020204" pitchFamily="34" charset="-122"/>
              </a:rPr>
              <a:t>GitHub </a:t>
            </a:r>
            <a:r>
              <a:rPr lang="zh-CN" altLang="en-US" sz="2400" b="1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开源社区之旅</a:t>
            </a:r>
          </a:p>
        </p:txBody>
      </p:sp>
      <p:grpSp>
        <p:nvGrpSpPr>
          <p:cNvPr id="7271" name="组合 7270"/>
          <p:cNvGrpSpPr/>
          <p:nvPr/>
        </p:nvGrpSpPr>
        <p:grpSpPr>
          <a:xfrm>
            <a:off x="892172" y="1470557"/>
            <a:ext cx="9775683" cy="2975946"/>
            <a:chOff x="672666" y="1143001"/>
            <a:chExt cx="7818902" cy="2447924"/>
          </a:xfrm>
        </p:grpSpPr>
        <p:grpSp>
          <p:nvGrpSpPr>
            <p:cNvPr id="7269" name="组合 7268"/>
            <p:cNvGrpSpPr>
              <a:grpSpLocks noChangeAspect="1"/>
            </p:cNvGrpSpPr>
            <p:nvPr/>
          </p:nvGrpSpPr>
          <p:grpSpPr>
            <a:xfrm>
              <a:off x="672666" y="1143001"/>
              <a:ext cx="7798668" cy="2447924"/>
              <a:chOff x="237421" y="3257551"/>
              <a:chExt cx="4565698" cy="1433127"/>
            </a:xfrm>
          </p:grpSpPr>
          <p:sp>
            <p:nvSpPr>
              <p:cNvPr id="5" name="Freeform 5"/>
              <p:cNvSpPr>
                <a:spLocks/>
              </p:cNvSpPr>
              <p:nvPr/>
            </p:nvSpPr>
            <p:spPr bwMode="auto">
              <a:xfrm>
                <a:off x="237421" y="3916678"/>
                <a:ext cx="1025443" cy="113467"/>
              </a:xfrm>
              <a:custGeom>
                <a:avLst/>
                <a:gdLst>
                  <a:gd name="T0" fmla="*/ 176 w 176"/>
                  <a:gd name="T1" fmla="*/ 0 h 18"/>
                  <a:gd name="T2" fmla="*/ 176 w 176"/>
                  <a:gd name="T3" fmla="*/ 18 h 18"/>
                  <a:gd name="T4" fmla="*/ 4 w 176"/>
                  <a:gd name="T5" fmla="*/ 18 h 18"/>
                  <a:gd name="T6" fmla="*/ 0 w 176"/>
                  <a:gd name="T7" fmla="*/ 9 h 18"/>
                  <a:gd name="T8" fmla="*/ 4 w 176"/>
                  <a:gd name="T9" fmla="*/ 0 h 18"/>
                  <a:gd name="T10" fmla="*/ 176 w 176"/>
                  <a:gd name="T11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6" h="18">
                    <a:moveTo>
                      <a:pt x="176" y="0"/>
                    </a:moveTo>
                    <a:cubicBezTo>
                      <a:pt x="176" y="18"/>
                      <a:pt x="176" y="18"/>
                      <a:pt x="176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2" y="18"/>
                      <a:pt x="0" y="14"/>
                      <a:pt x="0" y="9"/>
                    </a:cubicBezTo>
                    <a:cubicBezTo>
                      <a:pt x="0" y="4"/>
                      <a:pt x="2" y="0"/>
                      <a:pt x="4" y="0"/>
                    </a:cubicBezTo>
                    <a:cubicBezTo>
                      <a:pt x="176" y="0"/>
                      <a:pt x="176" y="0"/>
                      <a:pt x="176" y="0"/>
                    </a:cubicBezTo>
                  </a:path>
                </a:pathLst>
              </a:custGeom>
              <a:solidFill>
                <a:srgbClr val="FC611F"/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7" name="Rectangle 7"/>
              <p:cNvSpPr>
                <a:spLocks noChangeArrowheads="1"/>
              </p:cNvSpPr>
              <p:nvPr/>
            </p:nvSpPr>
            <p:spPr bwMode="auto">
              <a:xfrm>
                <a:off x="1262864" y="3916678"/>
                <a:ext cx="1026944" cy="1134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8" name="Rectangle 8"/>
              <p:cNvSpPr>
                <a:spLocks noChangeArrowheads="1"/>
              </p:cNvSpPr>
              <p:nvPr/>
            </p:nvSpPr>
            <p:spPr bwMode="auto">
              <a:xfrm>
                <a:off x="2289808" y="3916678"/>
                <a:ext cx="1025443" cy="113467"/>
              </a:xfrm>
              <a:prstGeom prst="rect">
                <a:avLst/>
              </a:prstGeom>
              <a:solidFill>
                <a:srgbClr val="FFC543"/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1256858" y="3257551"/>
                <a:ext cx="444409" cy="252869"/>
              </a:xfrm>
              <a:prstGeom prst="rect">
                <a:avLst/>
              </a:prstGeom>
              <a:solidFill>
                <a:srgbClr val="FC611F"/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7182" name="Rectangle 45"/>
              <p:cNvSpPr>
                <a:spLocks noChangeArrowheads="1"/>
              </p:cNvSpPr>
              <p:nvPr/>
            </p:nvSpPr>
            <p:spPr bwMode="auto">
              <a:xfrm>
                <a:off x="2457963" y="4439430"/>
                <a:ext cx="444409" cy="251248"/>
              </a:xfrm>
              <a:prstGeom prst="rect">
                <a:avLst/>
              </a:prstGeom>
              <a:solidFill>
                <a:srgbClr val="1C2B38"/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7193" name="Rectangle 56"/>
              <p:cNvSpPr>
                <a:spLocks noChangeArrowheads="1"/>
              </p:cNvSpPr>
              <p:nvPr/>
            </p:nvSpPr>
            <p:spPr bwMode="auto">
              <a:xfrm>
                <a:off x="3456381" y="3257551"/>
                <a:ext cx="442907" cy="252869"/>
              </a:xfrm>
              <a:prstGeom prst="rect">
                <a:avLst/>
              </a:prstGeom>
              <a:solidFill>
                <a:srgbClr val="FFC543"/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7226" name="Rectangle 89"/>
              <p:cNvSpPr>
                <a:spLocks noChangeArrowheads="1"/>
              </p:cNvSpPr>
              <p:nvPr/>
            </p:nvSpPr>
            <p:spPr bwMode="auto">
              <a:xfrm>
                <a:off x="4364716" y="4429905"/>
                <a:ext cx="438403" cy="251248"/>
              </a:xfrm>
              <a:prstGeom prst="rect">
                <a:avLst/>
              </a:prstGeom>
              <a:solidFill>
                <a:srgbClr val="464F5A"/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7268" name="组合 7267"/>
              <p:cNvGrpSpPr/>
              <p:nvPr/>
            </p:nvGrpSpPr>
            <p:grpSpPr>
              <a:xfrm>
                <a:off x="523875" y="3355410"/>
                <a:ext cx="732983" cy="519727"/>
                <a:chOff x="523875" y="3383985"/>
                <a:chExt cx="732983" cy="519727"/>
              </a:xfrm>
            </p:grpSpPr>
            <p:cxnSp>
              <p:nvCxnSpPr>
                <p:cNvPr id="7262" name="直接连接符 7261"/>
                <p:cNvCxnSpPr/>
                <p:nvPr/>
              </p:nvCxnSpPr>
              <p:spPr>
                <a:xfrm flipV="1">
                  <a:off x="523875" y="3412560"/>
                  <a:ext cx="371475" cy="491152"/>
                </a:xfrm>
                <a:prstGeom prst="line">
                  <a:avLst/>
                </a:prstGeom>
                <a:ln w="28575">
                  <a:solidFill>
                    <a:srgbClr val="FF67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67" name="直接连接符 7266"/>
                <p:cNvCxnSpPr>
                  <a:endCxn id="19" idx="1"/>
                </p:cNvCxnSpPr>
                <p:nvPr/>
              </p:nvCxnSpPr>
              <p:spPr>
                <a:xfrm>
                  <a:off x="895350" y="3383985"/>
                  <a:ext cx="361508" cy="1"/>
                </a:xfrm>
                <a:prstGeom prst="line">
                  <a:avLst/>
                </a:prstGeom>
                <a:ln w="28575">
                  <a:solidFill>
                    <a:srgbClr val="FF67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32" name="Rectangle 6"/>
              <p:cNvSpPr>
                <a:spLocks noChangeArrowheads="1"/>
              </p:cNvSpPr>
              <p:nvPr/>
            </p:nvSpPr>
            <p:spPr bwMode="auto">
              <a:xfrm>
                <a:off x="1262864" y="3916678"/>
                <a:ext cx="1026944" cy="113467"/>
              </a:xfrm>
              <a:prstGeom prst="rect">
                <a:avLst/>
              </a:prstGeom>
              <a:solidFill>
                <a:srgbClr val="1C2B38"/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33" name="Freeform 5"/>
              <p:cNvSpPr>
                <a:spLocks/>
              </p:cNvSpPr>
              <p:nvPr/>
            </p:nvSpPr>
            <p:spPr bwMode="auto">
              <a:xfrm flipH="1">
                <a:off x="3311448" y="3916678"/>
                <a:ext cx="1025443" cy="113467"/>
              </a:xfrm>
              <a:custGeom>
                <a:avLst/>
                <a:gdLst>
                  <a:gd name="T0" fmla="*/ 176 w 176"/>
                  <a:gd name="T1" fmla="*/ 0 h 18"/>
                  <a:gd name="T2" fmla="*/ 176 w 176"/>
                  <a:gd name="T3" fmla="*/ 18 h 18"/>
                  <a:gd name="T4" fmla="*/ 4 w 176"/>
                  <a:gd name="T5" fmla="*/ 18 h 18"/>
                  <a:gd name="T6" fmla="*/ 0 w 176"/>
                  <a:gd name="T7" fmla="*/ 9 h 18"/>
                  <a:gd name="T8" fmla="*/ 4 w 176"/>
                  <a:gd name="T9" fmla="*/ 0 h 18"/>
                  <a:gd name="T10" fmla="*/ 176 w 176"/>
                  <a:gd name="T11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6" h="18">
                    <a:moveTo>
                      <a:pt x="176" y="0"/>
                    </a:moveTo>
                    <a:cubicBezTo>
                      <a:pt x="176" y="18"/>
                      <a:pt x="176" y="18"/>
                      <a:pt x="176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2" y="18"/>
                      <a:pt x="0" y="14"/>
                      <a:pt x="0" y="9"/>
                    </a:cubicBezTo>
                    <a:cubicBezTo>
                      <a:pt x="0" y="4"/>
                      <a:pt x="2" y="0"/>
                      <a:pt x="4" y="0"/>
                    </a:cubicBezTo>
                    <a:cubicBezTo>
                      <a:pt x="176" y="0"/>
                      <a:pt x="176" y="0"/>
                      <a:pt x="176" y="0"/>
                    </a:cubicBezTo>
                  </a:path>
                </a:pathLst>
              </a:custGeom>
              <a:solidFill>
                <a:srgbClr val="464F5A"/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135" name="组合 134"/>
              <p:cNvGrpSpPr/>
              <p:nvPr/>
            </p:nvGrpSpPr>
            <p:grpSpPr>
              <a:xfrm>
                <a:off x="2751752" y="3383985"/>
                <a:ext cx="732983" cy="491152"/>
                <a:chOff x="523875" y="3412560"/>
                <a:chExt cx="732983" cy="491152"/>
              </a:xfrm>
            </p:grpSpPr>
            <p:cxnSp>
              <p:nvCxnSpPr>
                <p:cNvPr id="136" name="直接连接符 135"/>
                <p:cNvCxnSpPr/>
                <p:nvPr/>
              </p:nvCxnSpPr>
              <p:spPr>
                <a:xfrm flipV="1">
                  <a:off x="523875" y="3412560"/>
                  <a:ext cx="371475" cy="491152"/>
                </a:xfrm>
                <a:prstGeom prst="line">
                  <a:avLst/>
                </a:prstGeom>
                <a:ln w="28575">
                  <a:solidFill>
                    <a:srgbClr val="FFC543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直接连接符 136"/>
                <p:cNvCxnSpPr/>
                <p:nvPr/>
              </p:nvCxnSpPr>
              <p:spPr>
                <a:xfrm>
                  <a:off x="895350" y="3412560"/>
                  <a:ext cx="361508" cy="1"/>
                </a:xfrm>
                <a:prstGeom prst="line">
                  <a:avLst/>
                </a:prstGeom>
                <a:ln w="28575">
                  <a:solidFill>
                    <a:srgbClr val="FFC543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8" name="组合 137"/>
              <p:cNvGrpSpPr/>
              <p:nvPr/>
            </p:nvGrpSpPr>
            <p:grpSpPr>
              <a:xfrm flipV="1">
                <a:off x="1747742" y="4073902"/>
                <a:ext cx="732983" cy="491152"/>
                <a:chOff x="523875" y="3412560"/>
                <a:chExt cx="732983" cy="491152"/>
              </a:xfrm>
            </p:grpSpPr>
            <p:cxnSp>
              <p:nvCxnSpPr>
                <p:cNvPr id="139" name="直接连接符 138"/>
                <p:cNvCxnSpPr/>
                <p:nvPr/>
              </p:nvCxnSpPr>
              <p:spPr>
                <a:xfrm flipV="1">
                  <a:off x="523875" y="3412560"/>
                  <a:ext cx="371475" cy="491152"/>
                </a:xfrm>
                <a:prstGeom prst="line">
                  <a:avLst/>
                </a:prstGeom>
                <a:ln w="28575">
                  <a:solidFill>
                    <a:srgbClr val="1C2B38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0" name="直接连接符 139"/>
                <p:cNvCxnSpPr/>
                <p:nvPr/>
              </p:nvCxnSpPr>
              <p:spPr>
                <a:xfrm>
                  <a:off x="895350" y="3412560"/>
                  <a:ext cx="361508" cy="1"/>
                </a:xfrm>
                <a:prstGeom prst="line">
                  <a:avLst/>
                </a:prstGeom>
                <a:ln w="28575">
                  <a:solidFill>
                    <a:srgbClr val="1C2B38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1" name="组合 140"/>
              <p:cNvGrpSpPr/>
              <p:nvPr/>
            </p:nvGrpSpPr>
            <p:grpSpPr>
              <a:xfrm flipV="1">
                <a:off x="3631733" y="4073902"/>
                <a:ext cx="732983" cy="491152"/>
                <a:chOff x="523875" y="3412560"/>
                <a:chExt cx="732983" cy="491152"/>
              </a:xfrm>
            </p:grpSpPr>
            <p:cxnSp>
              <p:nvCxnSpPr>
                <p:cNvPr id="142" name="直接连接符 141"/>
                <p:cNvCxnSpPr/>
                <p:nvPr/>
              </p:nvCxnSpPr>
              <p:spPr>
                <a:xfrm flipV="1">
                  <a:off x="523875" y="3412560"/>
                  <a:ext cx="371475" cy="491152"/>
                </a:xfrm>
                <a:prstGeom prst="line">
                  <a:avLst/>
                </a:prstGeom>
                <a:ln w="28575">
                  <a:solidFill>
                    <a:srgbClr val="464F5A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直接连接符 142"/>
                <p:cNvCxnSpPr/>
                <p:nvPr/>
              </p:nvCxnSpPr>
              <p:spPr>
                <a:xfrm>
                  <a:off x="895350" y="3412560"/>
                  <a:ext cx="361508" cy="1"/>
                </a:xfrm>
                <a:prstGeom prst="line">
                  <a:avLst/>
                </a:prstGeom>
                <a:ln w="28575">
                  <a:solidFill>
                    <a:srgbClr val="464F5A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270" name="TextBox 7269"/>
            <p:cNvSpPr txBox="1"/>
            <p:nvPr/>
          </p:nvSpPr>
          <p:spPr>
            <a:xfrm>
              <a:off x="2380130" y="1171576"/>
              <a:ext cx="819129" cy="3797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STEP </a:t>
              </a:r>
              <a:r>
                <a:rPr lang="en-US" altLang="zh-CN" sz="2400" dirty="0">
                  <a:solidFill>
                    <a:schemeClr val="bg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rPr>
                <a:t>5</a:t>
              </a:r>
              <a:endParaRPr lang="zh-CN" altLang="en-US" sz="2400" dirty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6112240" y="1171576"/>
              <a:ext cx="819129" cy="3797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STEP </a:t>
              </a:r>
              <a:r>
                <a:rPr lang="en-US" altLang="zh-CN" sz="2400" dirty="0">
                  <a:solidFill>
                    <a:schemeClr val="bg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rPr>
                <a:t>7</a:t>
              </a:r>
              <a:endParaRPr lang="zh-CN" altLang="en-US" sz="2400" dirty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4418284" y="3186273"/>
              <a:ext cx="819129" cy="3797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STEP </a:t>
              </a:r>
              <a:r>
                <a:rPr lang="en-US" altLang="zh-CN" sz="2400" dirty="0">
                  <a:solidFill>
                    <a:schemeClr val="bg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rPr>
                <a:t>6</a:t>
              </a:r>
              <a:endParaRPr lang="zh-CN" altLang="en-US" sz="2400" dirty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7672439" y="3167224"/>
              <a:ext cx="819129" cy="3797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STEP </a:t>
              </a:r>
              <a:r>
                <a:rPr lang="en-US" altLang="zh-CN" sz="2400" dirty="0">
                  <a:solidFill>
                    <a:schemeClr val="bg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rPr>
                <a:t>8</a:t>
              </a:r>
              <a:endParaRPr lang="zh-CN" altLang="en-US" sz="2400" dirty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</p:grpSp>
      <p:sp>
        <p:nvSpPr>
          <p:cNvPr id="38" name="矩形 37"/>
          <p:cNvSpPr/>
          <p:nvPr/>
        </p:nvSpPr>
        <p:spPr>
          <a:xfrm>
            <a:off x="2920222" y="1995650"/>
            <a:ext cx="1990665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867" dirty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Stylish </a:t>
            </a:r>
            <a:r>
              <a:rPr lang="zh-CN" altLang="en-US" sz="1867" dirty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网站换肤</a:t>
            </a:r>
          </a:p>
        </p:txBody>
      </p:sp>
      <p:sp>
        <p:nvSpPr>
          <p:cNvPr id="39" name="矩形 38"/>
          <p:cNvSpPr/>
          <p:nvPr/>
        </p:nvSpPr>
        <p:spPr>
          <a:xfrm>
            <a:off x="7662966" y="2032897"/>
            <a:ext cx="1826351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867" dirty="0">
                <a:solidFill>
                  <a:srgbClr val="FFC543"/>
                </a:solidFill>
                <a:ea typeface="微软雅黑" panose="020B0503020204020204" pitchFamily="34" charset="-122"/>
              </a:rPr>
              <a:t>GitBook</a:t>
            </a:r>
            <a:endParaRPr lang="zh-CN" altLang="en-US" sz="1867" dirty="0">
              <a:solidFill>
                <a:srgbClr val="FFC54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505818" y="4461242"/>
            <a:ext cx="2321231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867" dirty="0">
                <a:solidFill>
                  <a:srgbClr val="1C2B38"/>
                </a:solidFill>
                <a:ea typeface="微软雅黑" panose="020B0503020204020204" pitchFamily="34" charset="-122"/>
              </a:rPr>
              <a:t>How-to-markdown</a:t>
            </a:r>
            <a:endParaRPr lang="zh-CN" altLang="en-US" sz="1867" dirty="0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9598574" y="4433139"/>
            <a:ext cx="1871943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867" dirty="0">
                <a:solidFill>
                  <a:srgbClr val="464F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Jekyll </a:t>
            </a:r>
            <a:r>
              <a:rPr lang="zh-CN" altLang="en-US" sz="1867" dirty="0">
                <a:solidFill>
                  <a:srgbClr val="464F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静态站</a:t>
            </a:r>
          </a:p>
        </p:txBody>
      </p:sp>
      <p:sp>
        <p:nvSpPr>
          <p:cNvPr id="45" name="矩形 44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46" name="直接连接符 45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课程系列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359" y="3562527"/>
            <a:ext cx="443738" cy="58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489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-to-markdow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7775" y="0"/>
            <a:ext cx="96964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766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 52"/>
          <p:cNvGrpSpPr/>
          <p:nvPr/>
        </p:nvGrpSpPr>
        <p:grpSpPr>
          <a:xfrm flipH="1">
            <a:off x="6096000" y="2564904"/>
            <a:ext cx="5202981" cy="1144365"/>
            <a:chOff x="258284" y="2211771"/>
            <a:chExt cx="3902236" cy="858274"/>
          </a:xfrm>
          <a:solidFill>
            <a:srgbClr val="FFC543"/>
          </a:solidFill>
        </p:grpSpPr>
        <p:sp>
          <p:nvSpPr>
            <p:cNvPr id="54" name="圆角矩形 53"/>
            <p:cNvSpPr/>
            <p:nvPr/>
          </p:nvSpPr>
          <p:spPr>
            <a:xfrm>
              <a:off x="258284" y="2211771"/>
              <a:ext cx="3646204" cy="858274"/>
            </a:xfrm>
            <a:prstGeom prst="roundRect">
              <a:avLst>
                <a:gd name="adj" fmla="val 1027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  <p:sp>
          <p:nvSpPr>
            <p:cNvPr id="55" name="等腰三角形 54"/>
            <p:cNvSpPr/>
            <p:nvPr/>
          </p:nvSpPr>
          <p:spPr>
            <a:xfrm rot="5400000">
              <a:off x="3945636" y="2514600"/>
              <a:ext cx="173736" cy="256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797068" y="2564904"/>
            <a:ext cx="5202981" cy="1144365"/>
            <a:chOff x="258284" y="2184339"/>
            <a:chExt cx="3902236" cy="858274"/>
          </a:xfrm>
          <a:solidFill>
            <a:srgbClr val="464F5A"/>
          </a:solidFill>
        </p:grpSpPr>
        <p:sp>
          <p:nvSpPr>
            <p:cNvPr id="48" name="圆角矩形 47"/>
            <p:cNvSpPr/>
            <p:nvPr/>
          </p:nvSpPr>
          <p:spPr>
            <a:xfrm>
              <a:off x="258284" y="2184339"/>
              <a:ext cx="3646204" cy="858274"/>
            </a:xfrm>
            <a:prstGeom prst="roundRect">
              <a:avLst>
                <a:gd name="adj" fmla="val 1027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  <p:sp>
          <p:nvSpPr>
            <p:cNvPr id="49" name="等腰三角形 48"/>
            <p:cNvSpPr/>
            <p:nvPr/>
          </p:nvSpPr>
          <p:spPr>
            <a:xfrm rot="5400000">
              <a:off x="3945636" y="2487168"/>
              <a:ext cx="173736" cy="256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38" name="TextBox 137"/>
          <p:cNvSpPr txBox="1"/>
          <p:nvPr/>
        </p:nvSpPr>
        <p:spPr>
          <a:xfrm>
            <a:off x="6450603" y="2628848"/>
            <a:ext cx="1148269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867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02</a:t>
            </a:r>
            <a:endParaRPr lang="zh-CN" altLang="en-US" sz="5867" b="1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4528423" y="2624189"/>
            <a:ext cx="1121559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867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01</a:t>
            </a:r>
            <a:endParaRPr lang="zh-CN" altLang="en-US" sz="5867" b="1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411005" y="629448"/>
            <a:ext cx="5349120" cy="1077218"/>
            <a:chOff x="2558254" y="691542"/>
            <a:chExt cx="4011840" cy="807913"/>
          </a:xfrm>
        </p:grpSpPr>
        <p:sp>
          <p:nvSpPr>
            <p:cNvPr id="2049" name="TextBox 2048"/>
            <p:cNvSpPr txBox="1"/>
            <p:nvPr/>
          </p:nvSpPr>
          <p:spPr>
            <a:xfrm>
              <a:off x="3106438" y="691542"/>
              <a:ext cx="2889206" cy="8079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400" b="1" dirty="0">
                  <a:solidFill>
                    <a:srgbClr val="1C2B38"/>
                  </a:solidFill>
                  <a:latin typeface="+mj-lt"/>
                  <a:ea typeface="微软雅黑" panose="020B0503020204020204" pitchFamily="34" charset="-122"/>
                </a:rPr>
                <a:t>内容安排</a:t>
              </a:r>
            </a:p>
          </p:txBody>
        </p:sp>
        <p:grpSp>
          <p:nvGrpSpPr>
            <p:cNvPr id="162" name="组合 161"/>
            <p:cNvGrpSpPr>
              <a:grpSpLocks noChangeAspect="1"/>
            </p:cNvGrpSpPr>
            <p:nvPr/>
          </p:nvGrpSpPr>
          <p:grpSpPr>
            <a:xfrm>
              <a:off x="2558254" y="904761"/>
              <a:ext cx="491493" cy="404558"/>
              <a:chOff x="1928813" y="1763600"/>
              <a:chExt cx="1373188" cy="1130300"/>
            </a:xfrm>
          </p:grpSpPr>
          <p:sp>
            <p:nvSpPr>
              <p:cNvPr id="164" name="Rectangle 25"/>
              <p:cNvSpPr>
                <a:spLocks noChangeArrowheads="1"/>
              </p:cNvSpPr>
              <p:nvPr/>
            </p:nvSpPr>
            <p:spPr bwMode="auto">
              <a:xfrm>
                <a:off x="1928813" y="2747850"/>
                <a:ext cx="231775" cy="146050"/>
              </a:xfrm>
              <a:prstGeom prst="rect">
                <a:avLst/>
              </a:prstGeom>
              <a:solidFill>
                <a:srgbClr val="FC61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65" name="Rectangle 26"/>
              <p:cNvSpPr>
                <a:spLocks noChangeArrowheads="1"/>
              </p:cNvSpPr>
              <p:nvPr/>
            </p:nvSpPr>
            <p:spPr bwMode="auto">
              <a:xfrm>
                <a:off x="2160588" y="2473212"/>
                <a:ext cx="223838" cy="420687"/>
              </a:xfrm>
              <a:prstGeom prst="rect">
                <a:avLst/>
              </a:pr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66" name="Rectangle 27"/>
              <p:cNvSpPr>
                <a:spLocks noChangeArrowheads="1"/>
              </p:cNvSpPr>
              <p:nvPr/>
            </p:nvSpPr>
            <p:spPr bwMode="auto">
              <a:xfrm>
                <a:off x="2384425" y="2060462"/>
                <a:ext cx="231775" cy="833437"/>
              </a:xfrm>
              <a:prstGeom prst="rect">
                <a:avLst/>
              </a:prstGeom>
              <a:solidFill>
                <a:srgbClr val="464F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67" name="Rectangle 28"/>
              <p:cNvSpPr>
                <a:spLocks noChangeArrowheads="1"/>
              </p:cNvSpPr>
              <p:nvPr/>
            </p:nvSpPr>
            <p:spPr bwMode="auto">
              <a:xfrm>
                <a:off x="2616200" y="1763600"/>
                <a:ext cx="230188" cy="1130300"/>
              </a:xfrm>
              <a:prstGeom prst="rect">
                <a:avLst/>
              </a:prstGeom>
              <a:solidFill>
                <a:srgbClr val="1C2B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68" name="Rectangle 29"/>
              <p:cNvSpPr>
                <a:spLocks noChangeArrowheads="1"/>
              </p:cNvSpPr>
              <p:nvPr/>
            </p:nvSpPr>
            <p:spPr bwMode="auto">
              <a:xfrm>
                <a:off x="2846388" y="2406537"/>
                <a:ext cx="225425" cy="487362"/>
              </a:xfrm>
              <a:prstGeom prst="rect">
                <a:avLst/>
              </a:pr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69" name="Rectangle 30"/>
              <p:cNvSpPr>
                <a:spLocks noChangeArrowheads="1"/>
              </p:cNvSpPr>
              <p:nvPr/>
            </p:nvSpPr>
            <p:spPr bwMode="auto">
              <a:xfrm>
                <a:off x="3071813" y="2692287"/>
                <a:ext cx="230188" cy="201612"/>
              </a:xfrm>
              <a:prstGeom prst="rect">
                <a:avLst/>
              </a:prstGeom>
              <a:solidFill>
                <a:srgbClr val="FC61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70" name="组合 169"/>
            <p:cNvGrpSpPr>
              <a:grpSpLocks noChangeAspect="1"/>
            </p:cNvGrpSpPr>
            <p:nvPr/>
          </p:nvGrpSpPr>
          <p:grpSpPr>
            <a:xfrm flipH="1">
              <a:off x="6078601" y="904761"/>
              <a:ext cx="491493" cy="404558"/>
              <a:chOff x="1928813" y="1763600"/>
              <a:chExt cx="1373188" cy="1130300"/>
            </a:xfrm>
          </p:grpSpPr>
          <p:sp>
            <p:nvSpPr>
              <p:cNvPr id="172" name="Rectangle 25"/>
              <p:cNvSpPr>
                <a:spLocks noChangeArrowheads="1"/>
              </p:cNvSpPr>
              <p:nvPr/>
            </p:nvSpPr>
            <p:spPr bwMode="auto">
              <a:xfrm>
                <a:off x="1928813" y="2747850"/>
                <a:ext cx="231775" cy="146050"/>
              </a:xfrm>
              <a:prstGeom prst="rect">
                <a:avLst/>
              </a:prstGeom>
              <a:solidFill>
                <a:srgbClr val="FC61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73" name="Rectangle 26"/>
              <p:cNvSpPr>
                <a:spLocks noChangeArrowheads="1"/>
              </p:cNvSpPr>
              <p:nvPr/>
            </p:nvSpPr>
            <p:spPr bwMode="auto">
              <a:xfrm>
                <a:off x="2160588" y="2473212"/>
                <a:ext cx="223838" cy="420687"/>
              </a:xfrm>
              <a:prstGeom prst="rect">
                <a:avLst/>
              </a:pr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74" name="Rectangle 27"/>
              <p:cNvSpPr>
                <a:spLocks noChangeArrowheads="1"/>
              </p:cNvSpPr>
              <p:nvPr/>
            </p:nvSpPr>
            <p:spPr bwMode="auto">
              <a:xfrm>
                <a:off x="2384425" y="2060462"/>
                <a:ext cx="231775" cy="833437"/>
              </a:xfrm>
              <a:prstGeom prst="rect">
                <a:avLst/>
              </a:prstGeom>
              <a:solidFill>
                <a:srgbClr val="464F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75" name="Rectangle 28"/>
              <p:cNvSpPr>
                <a:spLocks noChangeArrowheads="1"/>
              </p:cNvSpPr>
              <p:nvPr/>
            </p:nvSpPr>
            <p:spPr bwMode="auto">
              <a:xfrm>
                <a:off x="2616200" y="1763600"/>
                <a:ext cx="230188" cy="1130300"/>
              </a:xfrm>
              <a:prstGeom prst="rect">
                <a:avLst/>
              </a:prstGeom>
              <a:solidFill>
                <a:srgbClr val="1C2B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76" name="Rectangle 29"/>
              <p:cNvSpPr>
                <a:spLocks noChangeArrowheads="1"/>
              </p:cNvSpPr>
              <p:nvPr/>
            </p:nvSpPr>
            <p:spPr bwMode="auto">
              <a:xfrm>
                <a:off x="2846388" y="2406537"/>
                <a:ext cx="225425" cy="487362"/>
              </a:xfrm>
              <a:prstGeom prst="rect">
                <a:avLst/>
              </a:pr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77" name="Rectangle 30"/>
              <p:cNvSpPr>
                <a:spLocks noChangeArrowheads="1"/>
              </p:cNvSpPr>
              <p:nvPr/>
            </p:nvSpPr>
            <p:spPr bwMode="auto">
              <a:xfrm>
                <a:off x="3071813" y="2692287"/>
                <a:ext cx="230188" cy="201612"/>
              </a:xfrm>
              <a:prstGeom prst="rect">
                <a:avLst/>
              </a:prstGeom>
              <a:solidFill>
                <a:srgbClr val="FC61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44" name="矩形 43"/>
          <p:cNvSpPr/>
          <p:nvPr/>
        </p:nvSpPr>
        <p:spPr>
          <a:xfrm>
            <a:off x="1830871" y="2820102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a typeface="微软雅黑" panose="020B0503020204020204" pitchFamily="34" charset="-122"/>
              </a:rPr>
              <a:t>课程说明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8426787" y="2820102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开源简介</a:t>
            </a:r>
          </a:p>
        </p:txBody>
      </p:sp>
      <p:grpSp>
        <p:nvGrpSpPr>
          <p:cNvPr id="40" name="组合 39"/>
          <p:cNvGrpSpPr/>
          <p:nvPr/>
        </p:nvGrpSpPr>
        <p:grpSpPr>
          <a:xfrm flipH="1">
            <a:off x="6096000" y="5350276"/>
            <a:ext cx="5202981" cy="1144365"/>
            <a:chOff x="258284" y="2211771"/>
            <a:chExt cx="3902236" cy="858274"/>
          </a:xfrm>
          <a:solidFill>
            <a:srgbClr val="FFC543"/>
          </a:solidFill>
        </p:grpSpPr>
        <p:sp>
          <p:nvSpPr>
            <p:cNvPr id="41" name="圆角矩形 40"/>
            <p:cNvSpPr/>
            <p:nvPr/>
          </p:nvSpPr>
          <p:spPr>
            <a:xfrm>
              <a:off x="258284" y="2211771"/>
              <a:ext cx="3646204" cy="858274"/>
            </a:xfrm>
            <a:prstGeom prst="roundRect">
              <a:avLst>
                <a:gd name="adj" fmla="val 1027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  <p:sp>
          <p:nvSpPr>
            <p:cNvPr id="42" name="等腰三角形 41"/>
            <p:cNvSpPr/>
            <p:nvPr/>
          </p:nvSpPr>
          <p:spPr>
            <a:xfrm rot="5400000">
              <a:off x="3945636" y="2514600"/>
              <a:ext cx="173736" cy="256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 flipH="1">
            <a:off x="6096000" y="3952661"/>
            <a:ext cx="5202981" cy="1144365"/>
            <a:chOff x="258284" y="2184339"/>
            <a:chExt cx="3902236" cy="858274"/>
          </a:xfrm>
          <a:solidFill>
            <a:srgbClr val="1C2B38"/>
          </a:solidFill>
        </p:grpSpPr>
        <p:sp>
          <p:nvSpPr>
            <p:cNvPr id="56" name="圆角矩形 55"/>
            <p:cNvSpPr/>
            <p:nvPr/>
          </p:nvSpPr>
          <p:spPr>
            <a:xfrm>
              <a:off x="258284" y="2184339"/>
              <a:ext cx="3646204" cy="858274"/>
            </a:xfrm>
            <a:prstGeom prst="roundRect">
              <a:avLst>
                <a:gd name="adj" fmla="val 10275"/>
              </a:avLst>
            </a:prstGeom>
            <a:solidFill>
              <a:srgbClr val="1C2B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  <p:sp>
          <p:nvSpPr>
            <p:cNvPr id="57" name="等腰三角形 56"/>
            <p:cNvSpPr/>
            <p:nvPr/>
          </p:nvSpPr>
          <p:spPr>
            <a:xfrm rot="5400000">
              <a:off x="3945636" y="2487168"/>
              <a:ext cx="173736" cy="256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797068" y="5350276"/>
            <a:ext cx="5202981" cy="1144365"/>
            <a:chOff x="258284" y="2184339"/>
            <a:chExt cx="3902236" cy="858274"/>
          </a:xfrm>
          <a:solidFill>
            <a:srgbClr val="464F5A"/>
          </a:solidFill>
        </p:grpSpPr>
        <p:sp>
          <p:nvSpPr>
            <p:cNvPr id="59" name="圆角矩形 58"/>
            <p:cNvSpPr/>
            <p:nvPr/>
          </p:nvSpPr>
          <p:spPr>
            <a:xfrm>
              <a:off x="258284" y="2184339"/>
              <a:ext cx="3646204" cy="858274"/>
            </a:xfrm>
            <a:prstGeom prst="roundRect">
              <a:avLst>
                <a:gd name="adj" fmla="val 1027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  <p:sp>
          <p:nvSpPr>
            <p:cNvPr id="60" name="等腰三角形 59"/>
            <p:cNvSpPr/>
            <p:nvPr/>
          </p:nvSpPr>
          <p:spPr>
            <a:xfrm rot="5400000">
              <a:off x="3945636" y="2487168"/>
              <a:ext cx="173736" cy="256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797068" y="3952661"/>
            <a:ext cx="5202981" cy="1144365"/>
            <a:chOff x="258284" y="2184339"/>
            <a:chExt cx="3902236" cy="858274"/>
          </a:xfrm>
        </p:grpSpPr>
        <p:sp>
          <p:nvSpPr>
            <p:cNvPr id="62" name="圆角矩形 61"/>
            <p:cNvSpPr/>
            <p:nvPr/>
          </p:nvSpPr>
          <p:spPr>
            <a:xfrm>
              <a:off x="258284" y="2184339"/>
              <a:ext cx="3646204" cy="858274"/>
            </a:xfrm>
            <a:prstGeom prst="roundRect">
              <a:avLst>
                <a:gd name="adj" fmla="val 10275"/>
              </a:avLst>
            </a:prstGeom>
            <a:solidFill>
              <a:srgbClr val="FC61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  <p:sp>
          <p:nvSpPr>
            <p:cNvPr id="63" name="等腰三角形 62"/>
            <p:cNvSpPr/>
            <p:nvPr/>
          </p:nvSpPr>
          <p:spPr>
            <a:xfrm rot="5400000">
              <a:off x="3945636" y="2487168"/>
              <a:ext cx="173736" cy="256032"/>
            </a:xfrm>
            <a:prstGeom prst="triangle">
              <a:avLst/>
            </a:prstGeom>
            <a:solidFill>
              <a:srgbClr val="FC61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64" name="Line 21"/>
          <p:cNvSpPr>
            <a:spLocks noChangeShapeType="1"/>
          </p:cNvSpPr>
          <p:nvPr/>
        </p:nvSpPr>
        <p:spPr bwMode="auto">
          <a:xfrm flipH="1">
            <a:off x="2022910" y="4485284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65" name="Line 22"/>
          <p:cNvSpPr>
            <a:spLocks noChangeShapeType="1"/>
          </p:cNvSpPr>
          <p:nvPr/>
        </p:nvSpPr>
        <p:spPr bwMode="auto">
          <a:xfrm flipH="1">
            <a:off x="2022910" y="4485284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66" name="TextBox 2067"/>
          <p:cNvSpPr txBox="1"/>
          <p:nvPr/>
        </p:nvSpPr>
        <p:spPr>
          <a:xfrm flipH="1">
            <a:off x="4526102" y="4012612"/>
            <a:ext cx="1121559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867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03</a:t>
            </a:r>
            <a:endParaRPr lang="zh-CN" altLang="en-US" sz="5867" b="1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67" name="TextBox 136"/>
          <p:cNvSpPr txBox="1"/>
          <p:nvPr/>
        </p:nvSpPr>
        <p:spPr>
          <a:xfrm>
            <a:off x="6449220" y="4012612"/>
            <a:ext cx="1148268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867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04</a:t>
            </a:r>
            <a:endParaRPr lang="zh-CN" altLang="en-US" sz="5867" b="1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68" name="TextBox 137"/>
          <p:cNvSpPr txBox="1"/>
          <p:nvPr/>
        </p:nvSpPr>
        <p:spPr>
          <a:xfrm>
            <a:off x="6450603" y="5414220"/>
            <a:ext cx="1148269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867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06</a:t>
            </a:r>
            <a:endParaRPr lang="zh-CN" altLang="en-US" sz="5867" b="1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69" name="TextBox 138"/>
          <p:cNvSpPr txBox="1"/>
          <p:nvPr/>
        </p:nvSpPr>
        <p:spPr>
          <a:xfrm>
            <a:off x="4528423" y="5409561"/>
            <a:ext cx="1121559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867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05</a:t>
            </a:r>
            <a:endParaRPr lang="zh-CN" altLang="en-US" sz="5867" b="1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1830872" y="4221292"/>
            <a:ext cx="18261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</a:p>
        </p:txBody>
      </p:sp>
      <p:sp>
        <p:nvSpPr>
          <p:cNvPr id="71" name="矩形 70"/>
          <p:cNvSpPr/>
          <p:nvPr/>
        </p:nvSpPr>
        <p:spPr>
          <a:xfrm>
            <a:off x="1830872" y="5605474"/>
            <a:ext cx="18261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基础技术</a:t>
            </a:r>
          </a:p>
        </p:txBody>
      </p:sp>
      <p:sp>
        <p:nvSpPr>
          <p:cNvPr id="72" name="矩形 71"/>
          <p:cNvSpPr/>
          <p:nvPr/>
        </p:nvSpPr>
        <p:spPr>
          <a:xfrm>
            <a:off x="8426786" y="5605474"/>
            <a:ext cx="18261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a typeface="微软雅黑" panose="020B0503020204020204" pitchFamily="34" charset="-122"/>
              </a:rPr>
              <a:t>解决问题</a:t>
            </a:r>
          </a:p>
        </p:txBody>
      </p:sp>
      <p:sp>
        <p:nvSpPr>
          <p:cNvPr id="73" name="矩形 72"/>
          <p:cNvSpPr/>
          <p:nvPr/>
        </p:nvSpPr>
        <p:spPr>
          <a:xfrm>
            <a:off x="8426790" y="4211930"/>
            <a:ext cx="18261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a typeface="微软雅黑" panose="020B0503020204020204" pitchFamily="34" charset="-122"/>
              </a:rPr>
              <a:t>提出问题</a:t>
            </a:r>
          </a:p>
        </p:txBody>
      </p:sp>
    </p:spTree>
    <p:extLst>
      <p:ext uri="{BB962C8B-B14F-4D97-AF65-F5344CB8AC3E}">
        <p14:creationId xmlns:p14="http://schemas.microsoft.com/office/powerpoint/2010/main" val="363506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课程资料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737307" y="5455826"/>
            <a:ext cx="871738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>
                <a:solidFill>
                  <a:srgbClr val="0070C0"/>
                </a:solidFill>
              </a:rPr>
              <a:t>https://github.com/wangding/courses/tree/master/github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1440" y="653032"/>
            <a:ext cx="4509120" cy="450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97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8</a:t>
            </a:fld>
            <a:endParaRPr lang="zh-CN" altLang="en-US" dirty="0"/>
          </a:p>
        </p:txBody>
      </p:sp>
      <p:sp>
        <p:nvSpPr>
          <p:cNvPr id="184" name="矩形 183"/>
          <p:cNvSpPr/>
          <p:nvPr/>
        </p:nvSpPr>
        <p:spPr>
          <a:xfrm>
            <a:off x="717854" y="2764790"/>
            <a:ext cx="4231281" cy="2061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要求：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浏览 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how-to-markdown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仓库；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浏览 </a:t>
            </a:r>
            <a:r>
              <a:rPr lang="en-US" altLang="zh-CN" sz="2133" dirty="0" err="1">
                <a:solidFill>
                  <a:srgbClr val="1C2B38"/>
                </a:solidFill>
                <a:ea typeface="微软雅黑" panose="020B0503020204020204" pitchFamily="34" charset="-122"/>
              </a:rPr>
              <a:t>workshopper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组织页面；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浏览 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node school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网站；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  <p:sp>
        <p:nvSpPr>
          <p:cNvPr id="185" name="TextBox 6"/>
          <p:cNvSpPr txBox="1"/>
          <p:nvPr/>
        </p:nvSpPr>
        <p:spPr>
          <a:xfrm>
            <a:off x="692880" y="1642309"/>
            <a:ext cx="42894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了解 </a:t>
            </a:r>
            <a:r>
              <a:rPr lang="en-US" altLang="zh-CN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how-to-markdown</a:t>
            </a:r>
            <a:endParaRPr lang="zh-CN" altLang="en-US" sz="3200" b="1" dirty="0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作业任务</a:t>
            </a:r>
          </a:p>
        </p:txBody>
      </p:sp>
    </p:spTree>
    <p:extLst>
      <p:ext uri="{BB962C8B-B14F-4D97-AF65-F5344CB8AC3E}">
        <p14:creationId xmlns:p14="http://schemas.microsoft.com/office/powerpoint/2010/main" val="105940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www.helpnetsecurity.com/wp-content/uploads/2016/06/github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66" b="13314"/>
          <a:stretch/>
        </p:blipFill>
        <p:spPr bwMode="auto">
          <a:xfrm>
            <a:off x="0" y="0"/>
            <a:ext cx="12192000" cy="5132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/>
          <p:cNvSpPr/>
          <p:nvPr/>
        </p:nvSpPr>
        <p:spPr>
          <a:xfrm>
            <a:off x="4363793" y="5575456"/>
            <a:ext cx="3464410" cy="74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开源项目简介</a:t>
            </a:r>
          </a:p>
        </p:txBody>
      </p:sp>
    </p:spTree>
    <p:extLst>
      <p:ext uri="{BB962C8B-B14F-4D97-AF65-F5344CB8AC3E}">
        <p14:creationId xmlns:p14="http://schemas.microsoft.com/office/powerpoint/2010/main" val="3272494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18214</TotalTime>
  <Words>351</Words>
  <Application>Microsoft Office PowerPoint</Application>
  <PresentationFormat>宽屏</PresentationFormat>
  <Paragraphs>96</Paragraphs>
  <Slides>19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Arial Unicode MS</vt:lpstr>
      <vt:lpstr>等线</vt:lpstr>
      <vt:lpstr>宋体</vt:lpstr>
      <vt:lpstr>微软雅黑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王顶</cp:lastModifiedBy>
  <cp:revision>326</cp:revision>
  <dcterms:created xsi:type="dcterms:W3CDTF">2016-08-24T11:19:54Z</dcterms:created>
  <dcterms:modified xsi:type="dcterms:W3CDTF">2017-04-15T00:20:14Z</dcterms:modified>
</cp:coreProperties>
</file>

<file path=docProps/thumbnail.jpeg>
</file>